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368" r:id="rId2"/>
    <p:sldId id="339" r:id="rId3"/>
    <p:sldId id="367" r:id="rId4"/>
    <p:sldId id="366" r:id="rId5"/>
    <p:sldId id="360" r:id="rId6"/>
    <p:sldId id="362" r:id="rId7"/>
    <p:sldId id="363" r:id="rId8"/>
    <p:sldId id="364" r:id="rId9"/>
    <p:sldId id="273" r:id="rId10"/>
    <p:sldId id="274" r:id="rId11"/>
    <p:sldId id="278" r:id="rId12"/>
    <p:sldId id="275" r:id="rId13"/>
    <p:sldId id="276" r:id="rId14"/>
    <p:sldId id="262" r:id="rId15"/>
    <p:sldId id="277" r:id="rId16"/>
    <p:sldId id="365" r:id="rId17"/>
    <p:sldId id="361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95" userDrawn="1">
          <p15:clr>
            <a:srgbClr val="A4A3A4"/>
          </p15:clr>
        </p15:guide>
        <p15:guide id="4" orient="horz" pos="3838" userDrawn="1">
          <p15:clr>
            <a:srgbClr val="A4A3A4"/>
          </p15:clr>
        </p15:guide>
        <p15:guide id="5" pos="506" userDrawn="1">
          <p15:clr>
            <a:srgbClr val="A4A3A4"/>
          </p15:clr>
        </p15:guide>
        <p15:guide id="6" pos="71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1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88" y="820"/>
      </p:cViewPr>
      <p:guideLst>
        <p:guide orient="horz" pos="2183"/>
        <p:guide pos="3840"/>
        <p:guide orient="horz" pos="595"/>
        <p:guide orient="horz" pos="3838"/>
        <p:guide pos="506"/>
        <p:guide pos="71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867A8-BADC-4E67-80D0-0816C4B09675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D4D854-D1A3-4FC8-88FA-E217908F9BC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564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9077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074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0488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577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9265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480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687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1089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1993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ED4D854-D1A3-4FC8-88FA-E217908F9BC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035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E46985-0A2E-83C3-968D-93E8BF3B60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2AF7D2C-516F-6889-38A5-876445312A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E79787-95A6-934C-5B7D-E7F8FB1CA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0A53EE3-EC39-B049-DE6B-1F77236A6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21FEA0-67D1-A1F1-154F-4A35F45DE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2556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291FAB-0BC8-CD05-5579-DDD93E299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540474E-6111-F3F1-C76C-F8E0966417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4EFDE1-BF69-AAC7-C5B9-D4AC61B9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F53D9E-C63F-CB00-59FE-42E51F5BA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EE09FD-19C4-EC8E-BBA0-8A4E58052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03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B2DF882-3865-1A4E-67DE-1267012E03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5ECE5D-9FC3-78F9-BE9F-B20FD9137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AC7A3F-A908-B0B4-066E-330D43590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56F0B2-7D5F-AD78-9A22-8C9B5E3A4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11F84B-1B0B-F22D-D646-4083EA8D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9185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2AD71E-0E44-DAB0-F532-8936A29CF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0CF823-AA00-6EC5-442B-ACD827F91A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3D848F-6F40-ECB8-25F9-3C7539F80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C6B012-1B00-0746-3DC9-574E5CBCE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0F59CA-1A5E-27E6-D72D-B00A1ED70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8684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96C528-8C6C-9BC8-C2BD-2B53ECC98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9271FD-5C83-6EAE-0FA1-1D04671B7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01CC89-C344-8365-7D59-2C4724252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4A2F44-432F-3C44-6F81-D4DEBFD00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7B21C9-5393-B6E9-7D5A-6F37C9EF3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8153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9880AC-A9A4-4D12-62DA-A11159331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0BC80A-071D-8488-ABD4-757DF3B04C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81FF7F8-9012-058D-655A-68C2403C69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143625-45D4-11CF-0FCC-4CBA2EFB0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DB1E468-F805-3A76-B235-2F82DAB7D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E836736-F7E2-5D9F-65CB-3D1D2D145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876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4931B7-659C-BF5A-30A9-C8AC58A6F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8B76F0-72E5-2486-8675-1EDE2A37A3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C7C00A-4810-90E2-A6F5-32DC039C63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2846B55-4D07-AEEF-ECE6-A2F86B3472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0B5BF74-93D2-C80E-0D67-5BC7CE98C5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FD6BC69-9926-B5C4-9C72-37A6889D3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B15A448-1992-E073-871E-BDE3D899F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114627B-4806-6116-ABB8-7EC2CCB4D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862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54E28F-CD60-0B66-4A2C-C62048B69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700B060-7EC3-0BAB-C7A3-ABD4B43D7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5F99DCD-1016-8CFF-7D28-493537779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1F6340A-D11F-5A33-EEF9-0C6678806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0155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996D498-C575-E626-2168-20BA59D04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6180A9D-0F68-417B-13DB-D68D581F2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4D8D88A-3C18-1B41-ADA4-B1A1DB781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7171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8E1BA7-5FFA-7EFC-B50C-600021B32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D5AE65-3522-6EA1-93DB-47BB55197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3121BCC-C4BB-0519-CF2A-1A5FF42117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C5318A4-5AFA-FEEA-BABE-C33C84CE2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E68B97C-F2D6-E039-8A15-4EDB291D6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1FD581D-B1B1-E3FF-8D30-2BD244125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8542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431EBF-FBCF-1C06-CC81-637BD9828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1B99123-653F-AB8F-A8EE-838BF68F7E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86914D-B090-2A18-2491-800F9C627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FD7DA9-9105-41FB-3176-1CA35A2FB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89204D-C286-A511-5B21-B72BA81EA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4649F6-2753-6316-B741-D7CD6E270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2549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1AE0916-6A39-010C-E83D-5B95A5834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0AD851-02E0-9448-B875-7DB455C9C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4E9A65-4139-1505-58AA-5FF4494A67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427CD1-79BD-4C57-A910-1D9A673D379A}" type="datetimeFigureOut">
              <a:rPr lang="zh-CN" altLang="en-US" smtClean="0"/>
              <a:t>2024/8/23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F63FCA-3D86-129C-63A4-542ACD1EC8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C93B47-DCA4-5864-3468-95206143F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0E3C04-E0DD-423D-887A-AC214B7D16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356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96AD863-0BFD-4C75-0413-DA60D713767D}"/>
              </a:ext>
            </a:extLst>
          </p:cNvPr>
          <p:cNvGrpSpPr/>
          <p:nvPr/>
        </p:nvGrpSpPr>
        <p:grpSpPr>
          <a:xfrm>
            <a:off x="803275" y="359788"/>
            <a:ext cx="8575856" cy="584775"/>
            <a:chOff x="803275" y="359788"/>
            <a:chExt cx="9603417" cy="584775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12B346C-A7B6-20DB-21D1-6ED386A88303}"/>
                </a:ext>
              </a:extLst>
            </p:cNvPr>
            <p:cNvSpPr txBox="1"/>
            <p:nvPr/>
          </p:nvSpPr>
          <p:spPr>
            <a:xfrm>
              <a:off x="824540" y="359788"/>
              <a:ext cx="95821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工作进展与计划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BAAC8C8-D79F-E5C9-70A2-9396172E1BD4}"/>
                </a:ext>
              </a:extLst>
            </p:cNvPr>
            <p:cNvGrpSpPr/>
            <p:nvPr/>
          </p:nvGrpSpPr>
          <p:grpSpPr>
            <a:xfrm>
              <a:off x="803275" y="944563"/>
              <a:ext cx="2308520" cy="0"/>
              <a:chOff x="803275" y="944563"/>
              <a:chExt cx="2308520" cy="0"/>
            </a:xfrm>
          </p:grpSpPr>
          <p:cxnSp>
            <p:nvCxnSpPr>
              <p:cNvPr id="5" name="直接连接符 4">
                <a:extLst>
                  <a:ext uri="{FF2B5EF4-FFF2-40B4-BE49-F238E27FC236}">
                    <a16:creationId xmlns:a16="http://schemas.microsoft.com/office/drawing/2014/main" id="{A6D9ADFD-AB4C-6DD4-E518-1894462A82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8D7D83F6-C82D-D12F-DFCB-725B29222E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BCFE2BB-47F1-B8CB-C101-8EF935A1D2EA}"/>
              </a:ext>
            </a:extLst>
          </p:cNvPr>
          <p:cNvCxnSpPr>
            <a:cxnSpLocks/>
          </p:cNvCxnSpPr>
          <p:nvPr/>
        </p:nvCxnSpPr>
        <p:spPr>
          <a:xfrm>
            <a:off x="6769516" y="988441"/>
            <a:ext cx="0" cy="4954144"/>
          </a:xfrm>
          <a:prstGeom prst="line">
            <a:avLst/>
          </a:prstGeom>
          <a:ln w="34925">
            <a:solidFill>
              <a:srgbClr val="BD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1A26EF62-BE9E-1ECE-893C-DD07D68E871E}"/>
              </a:ext>
            </a:extLst>
          </p:cNvPr>
          <p:cNvSpPr txBox="1"/>
          <p:nvPr/>
        </p:nvSpPr>
        <p:spPr>
          <a:xfrm>
            <a:off x="803276" y="5234699"/>
            <a:ext cx="45376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stack</a:t>
            </a:r>
            <a:r>
              <a:rPr lang="zh-CN" altLang="en-US" sz="2000" b="1" dirty="0"/>
              <a:t>电容制备、测试</a:t>
            </a:r>
            <a:endParaRPr lang="en-US" altLang="zh-CN" sz="2000" b="1" dirty="0"/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Dynamic Heterostructure</a:t>
            </a:r>
            <a:r>
              <a:rPr lang="zh-CN" altLang="en-US" sz="2000" b="1" dirty="0"/>
              <a:t>实验</a:t>
            </a:r>
            <a:endParaRPr lang="en-US" altLang="zh-CN" sz="2000" b="1" dirty="0"/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、接线盒焊接组装</a:t>
            </a:r>
            <a:endParaRPr lang="en-US" altLang="zh-CN" sz="2000" b="1" dirty="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C57DC81-3EB4-6214-787B-772352AEBD56}"/>
              </a:ext>
            </a:extLst>
          </p:cNvPr>
          <p:cNvGrpSpPr/>
          <p:nvPr/>
        </p:nvGrpSpPr>
        <p:grpSpPr>
          <a:xfrm>
            <a:off x="803275" y="4495098"/>
            <a:ext cx="2646506" cy="584775"/>
            <a:chOff x="803275" y="3452579"/>
            <a:chExt cx="2646506" cy="584775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C1BF08E-D96D-F75C-FE40-4FD2DB8F7969}"/>
                </a:ext>
              </a:extLst>
            </p:cNvPr>
            <p:cNvSpPr txBox="1"/>
            <p:nvPr/>
          </p:nvSpPr>
          <p:spPr>
            <a:xfrm>
              <a:off x="824540" y="3452579"/>
              <a:ext cx="26252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下周计划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952BB9AA-4DB6-9234-C547-0E9AB0303F00}"/>
                </a:ext>
              </a:extLst>
            </p:cNvPr>
            <p:cNvGrpSpPr/>
            <p:nvPr/>
          </p:nvGrpSpPr>
          <p:grpSpPr>
            <a:xfrm>
              <a:off x="803275" y="4024148"/>
              <a:ext cx="2308520" cy="0"/>
              <a:chOff x="803275" y="944563"/>
              <a:chExt cx="2308520" cy="0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12F20C6C-A1E1-7266-F855-8EE27ED00F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AC02ED66-ACEC-E6A4-314B-71874185BA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09A1EC03-F50A-1CB0-77BE-0BA4177CD12B}"/>
              </a:ext>
            </a:extLst>
          </p:cNvPr>
          <p:cNvSpPr txBox="1"/>
          <p:nvPr/>
        </p:nvSpPr>
        <p:spPr>
          <a:xfrm>
            <a:off x="833416" y="1036715"/>
            <a:ext cx="5936100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、读文献</a:t>
            </a:r>
            <a:endParaRPr lang="en-US" altLang="zh-CN" sz="2000" b="1" dirty="0"/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Twisting Dynamics of Large Lattice-Mismatch van der Waals Heterostructures</a:t>
            </a: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The quantum twisting microscope</a:t>
            </a:r>
            <a:endParaRPr lang="en-US" altLang="zh-CN" sz="1100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Odd- and even-denominator fractional quantum Hall states in monolayer WSe2</a:t>
            </a: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Even-denominator fractional quantum Hall states at an isospin transition in monolayer graphene</a:t>
            </a:r>
            <a:endParaRPr lang="en-US" altLang="zh-CN" sz="1100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Tunable interacting composite fermion phases in a half-filled bilayer-graphene Landau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1D1D1F"/>
                </a:solidFill>
                <a:highlight>
                  <a:srgbClr val="FFFFFF"/>
                </a:highlight>
                <a:latin typeface="SourceSansPro"/>
              </a:rPr>
              <a:t>….</a:t>
            </a:r>
            <a:endParaRPr lang="en-US" altLang="zh-CN" sz="1100" b="1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AFM</a:t>
            </a:r>
            <a:r>
              <a:rPr lang="zh-CN" altLang="en-US" sz="2000" b="1" dirty="0"/>
              <a:t>扫摩尔纹</a:t>
            </a:r>
            <a:endParaRPr lang="en-US" altLang="zh-CN" sz="2000" b="1" dirty="0"/>
          </a:p>
          <a:p>
            <a:r>
              <a:rPr lang="en-US" altLang="zh-CN" sz="2000" b="1" dirty="0"/>
              <a:t>     </a:t>
            </a:r>
            <a:r>
              <a:rPr lang="zh-CN" altLang="en-US" sz="1600" dirty="0"/>
              <a:t>样品是</a:t>
            </a:r>
            <a:r>
              <a:rPr lang="en-US" altLang="zh-CN" sz="1600" dirty="0"/>
              <a:t>MLG/BN</a:t>
            </a:r>
            <a:r>
              <a:rPr lang="zh-CN" altLang="en-US" sz="1600" dirty="0"/>
              <a:t>，未扫出摩尔纹。</a:t>
            </a:r>
            <a:endParaRPr lang="en-US" altLang="zh-CN" sz="1600" dirty="0"/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、撕材料找材料</a:t>
            </a:r>
            <a:endParaRPr lang="en-US" altLang="zh-CN" sz="2000" b="1" dirty="0"/>
          </a:p>
          <a:p>
            <a:r>
              <a:rPr lang="en-US" altLang="zh-CN" sz="2000" b="1" dirty="0"/>
              <a:t>     </a:t>
            </a:r>
            <a:r>
              <a:rPr lang="en-US" altLang="zh-CN" sz="1600" dirty="0"/>
              <a:t>BN</a:t>
            </a:r>
            <a:r>
              <a:rPr lang="zh-CN" altLang="en-US" sz="1600" dirty="0"/>
              <a:t>、</a:t>
            </a:r>
            <a:r>
              <a:rPr lang="en-US" altLang="zh-CN" sz="1600" dirty="0"/>
              <a:t>BLG</a:t>
            </a:r>
            <a:r>
              <a:rPr lang="zh-CN" altLang="en-US" sz="1600" dirty="0"/>
              <a:t>、</a:t>
            </a:r>
            <a:r>
              <a:rPr lang="en-US" altLang="zh-CN" sz="1600" dirty="0"/>
              <a:t>WSe2</a:t>
            </a:r>
          </a:p>
          <a:p>
            <a:r>
              <a:rPr lang="en-US" altLang="zh-CN" sz="2000" b="1" dirty="0"/>
              <a:t>4</a:t>
            </a:r>
            <a:r>
              <a:rPr lang="zh-CN" altLang="en-US" sz="2000" b="1" dirty="0"/>
              <a:t>、接线盒组装</a:t>
            </a:r>
            <a:endParaRPr lang="en-US" altLang="zh-CN" sz="2000" b="1" dirty="0"/>
          </a:p>
          <a:p>
            <a:r>
              <a:rPr lang="en-US" altLang="zh-CN" sz="2000" b="1" dirty="0"/>
              <a:t>      </a:t>
            </a:r>
            <a:r>
              <a:rPr lang="zh-CN" altLang="en-US" sz="1600" dirty="0"/>
              <a:t>目前组装了一部分，导通测试正常。</a:t>
            </a:r>
            <a:endParaRPr lang="en-US" altLang="zh-CN" sz="16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C5E93C8-D4AE-0733-2712-8C4479772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7088" y="2410502"/>
            <a:ext cx="4180372" cy="17726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6F963E6-F152-88BC-22F9-AEF609253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5627" y="1036715"/>
            <a:ext cx="4181832" cy="13895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1A218AD0-6020-E6A3-AF7B-1E653B09B8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0786" y="4390329"/>
            <a:ext cx="1954718" cy="17024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0A432A32-6765-32F0-F0C7-C69115403F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6773" y="4383450"/>
            <a:ext cx="1737571" cy="170249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9894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EE7FBC8-719E-459A-AF92-AE2262600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0D6EA18-2205-4E47-8FFE-C66704F73D62}"/>
              </a:ext>
            </a:extLst>
          </p:cNvPr>
          <p:cNvSpPr txBox="1"/>
          <p:nvPr/>
        </p:nvSpPr>
        <p:spPr>
          <a:xfrm>
            <a:off x="4101220" y="2435382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① </a:t>
            </a:r>
            <a:r>
              <a:rPr lang="en-US" altLang="zh-CN" dirty="0"/>
              <a:t>0°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A3AD7F7-B17D-4109-8E51-79A8D3068125}"/>
              </a:ext>
            </a:extLst>
          </p:cNvPr>
          <p:cNvSpPr txBox="1"/>
          <p:nvPr/>
        </p:nvSpPr>
        <p:spPr>
          <a:xfrm>
            <a:off x="6191061" y="2696073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② </a:t>
            </a:r>
            <a:r>
              <a:rPr lang="en-US" altLang="zh-CN" dirty="0"/>
              <a:t>30°</a:t>
            </a:r>
            <a:endParaRPr lang="zh-CN" altLang="en-US" dirty="0"/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4560BA58-5030-4880-B3F1-A5D710059326}"/>
              </a:ext>
            </a:extLst>
          </p:cNvPr>
          <p:cNvSpPr/>
          <p:nvPr/>
        </p:nvSpPr>
        <p:spPr>
          <a:xfrm>
            <a:off x="3213980" y="2109457"/>
            <a:ext cx="1883121" cy="1077363"/>
          </a:xfrm>
          <a:custGeom>
            <a:avLst/>
            <a:gdLst>
              <a:gd name="connsiteX0" fmla="*/ 452673 w 1883121"/>
              <a:gd name="connsiteY0" fmla="*/ 190123 h 1077363"/>
              <a:gd name="connsiteX1" fmla="*/ 0 w 1883121"/>
              <a:gd name="connsiteY1" fmla="*/ 887240 h 1077363"/>
              <a:gd name="connsiteX2" fmla="*/ 1783533 w 1883121"/>
              <a:gd name="connsiteY2" fmla="*/ 1077363 h 1077363"/>
              <a:gd name="connsiteX3" fmla="*/ 1883121 w 1883121"/>
              <a:gd name="connsiteY3" fmla="*/ 172016 h 1077363"/>
              <a:gd name="connsiteX4" fmla="*/ 778598 w 1883121"/>
              <a:gd name="connsiteY4" fmla="*/ 0 h 1077363"/>
              <a:gd name="connsiteX5" fmla="*/ 615636 w 1883121"/>
              <a:gd name="connsiteY5" fmla="*/ 18107 h 1077363"/>
              <a:gd name="connsiteX6" fmla="*/ 452673 w 1883121"/>
              <a:gd name="connsiteY6" fmla="*/ 190123 h 1077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3121" h="1077363">
                <a:moveTo>
                  <a:pt x="452673" y="190123"/>
                </a:moveTo>
                <a:lnTo>
                  <a:pt x="0" y="887240"/>
                </a:lnTo>
                <a:lnTo>
                  <a:pt x="1783533" y="1077363"/>
                </a:lnTo>
                <a:lnTo>
                  <a:pt x="1883121" y="172016"/>
                </a:lnTo>
                <a:lnTo>
                  <a:pt x="778598" y="0"/>
                </a:lnTo>
                <a:lnTo>
                  <a:pt x="615636" y="18107"/>
                </a:lnTo>
                <a:lnTo>
                  <a:pt x="452673" y="190123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161FDC36-47E3-40BC-8FA6-E4C10745096D}"/>
              </a:ext>
            </a:extLst>
          </p:cNvPr>
          <p:cNvSpPr/>
          <p:nvPr/>
        </p:nvSpPr>
        <p:spPr>
          <a:xfrm>
            <a:off x="5957180" y="2390115"/>
            <a:ext cx="1638677" cy="950614"/>
          </a:xfrm>
          <a:custGeom>
            <a:avLst/>
            <a:gdLst>
              <a:gd name="connsiteX0" fmla="*/ 81481 w 1638677"/>
              <a:gd name="connsiteY0" fmla="*/ 0 h 950614"/>
              <a:gd name="connsiteX1" fmla="*/ 81481 w 1638677"/>
              <a:gd name="connsiteY1" fmla="*/ 0 h 950614"/>
              <a:gd name="connsiteX2" fmla="*/ 0 w 1638677"/>
              <a:gd name="connsiteY2" fmla="*/ 841972 h 950614"/>
              <a:gd name="connsiteX3" fmla="*/ 941561 w 1638677"/>
              <a:gd name="connsiteY3" fmla="*/ 950614 h 950614"/>
              <a:gd name="connsiteX4" fmla="*/ 1140737 w 1638677"/>
              <a:gd name="connsiteY4" fmla="*/ 697117 h 950614"/>
              <a:gd name="connsiteX5" fmla="*/ 1358020 w 1638677"/>
              <a:gd name="connsiteY5" fmla="*/ 552261 h 950614"/>
              <a:gd name="connsiteX6" fmla="*/ 1638677 w 1638677"/>
              <a:gd name="connsiteY6" fmla="*/ 398352 h 950614"/>
              <a:gd name="connsiteX7" fmla="*/ 1629624 w 1638677"/>
              <a:gd name="connsiteY7" fmla="*/ 63374 h 950614"/>
              <a:gd name="connsiteX8" fmla="*/ 1530036 w 1638677"/>
              <a:gd name="connsiteY8" fmla="*/ 135802 h 950614"/>
              <a:gd name="connsiteX9" fmla="*/ 1294646 w 1638677"/>
              <a:gd name="connsiteY9" fmla="*/ 162962 h 950614"/>
              <a:gd name="connsiteX10" fmla="*/ 81481 w 1638677"/>
              <a:gd name="connsiteY10" fmla="*/ 0 h 950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38677" h="950614">
                <a:moveTo>
                  <a:pt x="81481" y="0"/>
                </a:moveTo>
                <a:lnTo>
                  <a:pt x="81481" y="0"/>
                </a:lnTo>
                <a:lnTo>
                  <a:pt x="0" y="841972"/>
                </a:lnTo>
                <a:lnTo>
                  <a:pt x="941561" y="950614"/>
                </a:lnTo>
                <a:lnTo>
                  <a:pt x="1140737" y="697117"/>
                </a:lnTo>
                <a:lnTo>
                  <a:pt x="1358020" y="552261"/>
                </a:lnTo>
                <a:lnTo>
                  <a:pt x="1638677" y="398352"/>
                </a:lnTo>
                <a:lnTo>
                  <a:pt x="1629624" y="63374"/>
                </a:lnTo>
                <a:lnTo>
                  <a:pt x="1530036" y="135802"/>
                </a:lnTo>
                <a:lnTo>
                  <a:pt x="1294646" y="162962"/>
                </a:lnTo>
                <a:lnTo>
                  <a:pt x="81481" y="0"/>
                </a:lnTo>
                <a:close/>
              </a:path>
            </a:pathLst>
          </a:cu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442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9A2143C-BA59-41BE-9709-ACA7C6659C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9F3CEF0-3536-4DB8-80C5-485CA04B6FC9}"/>
              </a:ext>
            </a:extLst>
          </p:cNvPr>
          <p:cNvCxnSpPr>
            <a:cxnSpLocks/>
          </p:cNvCxnSpPr>
          <p:nvPr/>
        </p:nvCxnSpPr>
        <p:spPr>
          <a:xfrm flipV="1">
            <a:off x="2624284" y="932870"/>
            <a:ext cx="1521365" cy="219133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5E4B3DBB-6C01-4352-BE58-9B176F202F32}"/>
              </a:ext>
            </a:extLst>
          </p:cNvPr>
          <p:cNvCxnSpPr>
            <a:cxnSpLocks/>
          </p:cNvCxnSpPr>
          <p:nvPr/>
        </p:nvCxnSpPr>
        <p:spPr>
          <a:xfrm>
            <a:off x="3759200" y="1181100"/>
            <a:ext cx="2762322" cy="2308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1B10BA0A-D162-4D03-ADAE-E4152F41A1E3}"/>
              </a:ext>
            </a:extLst>
          </p:cNvPr>
          <p:cNvSpPr/>
          <p:nvPr/>
        </p:nvSpPr>
        <p:spPr>
          <a:xfrm rot="17761970">
            <a:off x="2625629" y="3215869"/>
            <a:ext cx="1883121" cy="1077363"/>
          </a:xfrm>
          <a:custGeom>
            <a:avLst/>
            <a:gdLst>
              <a:gd name="connsiteX0" fmla="*/ 452673 w 1883121"/>
              <a:gd name="connsiteY0" fmla="*/ 190123 h 1077363"/>
              <a:gd name="connsiteX1" fmla="*/ 0 w 1883121"/>
              <a:gd name="connsiteY1" fmla="*/ 887240 h 1077363"/>
              <a:gd name="connsiteX2" fmla="*/ 1783533 w 1883121"/>
              <a:gd name="connsiteY2" fmla="*/ 1077363 h 1077363"/>
              <a:gd name="connsiteX3" fmla="*/ 1883121 w 1883121"/>
              <a:gd name="connsiteY3" fmla="*/ 172016 h 1077363"/>
              <a:gd name="connsiteX4" fmla="*/ 778598 w 1883121"/>
              <a:gd name="connsiteY4" fmla="*/ 0 h 1077363"/>
              <a:gd name="connsiteX5" fmla="*/ 615636 w 1883121"/>
              <a:gd name="connsiteY5" fmla="*/ 18107 h 1077363"/>
              <a:gd name="connsiteX6" fmla="*/ 452673 w 1883121"/>
              <a:gd name="connsiteY6" fmla="*/ 190123 h 1077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3121" h="1077363">
                <a:moveTo>
                  <a:pt x="452673" y="190123"/>
                </a:moveTo>
                <a:lnTo>
                  <a:pt x="0" y="887240"/>
                </a:lnTo>
                <a:lnTo>
                  <a:pt x="1783533" y="1077363"/>
                </a:lnTo>
                <a:lnTo>
                  <a:pt x="1883121" y="172016"/>
                </a:lnTo>
                <a:lnTo>
                  <a:pt x="778598" y="0"/>
                </a:lnTo>
                <a:lnTo>
                  <a:pt x="615636" y="18107"/>
                </a:lnTo>
                <a:lnTo>
                  <a:pt x="452673" y="190123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>
            <a:extLst>
              <a:ext uri="{FF2B5EF4-FFF2-40B4-BE49-F238E27FC236}">
                <a16:creationId xmlns:a16="http://schemas.microsoft.com/office/drawing/2014/main" id="{51074729-A7CB-4494-8C54-05B636BAD904}"/>
              </a:ext>
            </a:extLst>
          </p:cNvPr>
          <p:cNvSpPr/>
          <p:nvPr/>
        </p:nvSpPr>
        <p:spPr>
          <a:xfrm rot="16020000">
            <a:off x="4321022" y="1664323"/>
            <a:ext cx="1638677" cy="950614"/>
          </a:xfrm>
          <a:custGeom>
            <a:avLst/>
            <a:gdLst>
              <a:gd name="connsiteX0" fmla="*/ 81481 w 1638677"/>
              <a:gd name="connsiteY0" fmla="*/ 0 h 950614"/>
              <a:gd name="connsiteX1" fmla="*/ 81481 w 1638677"/>
              <a:gd name="connsiteY1" fmla="*/ 0 h 950614"/>
              <a:gd name="connsiteX2" fmla="*/ 0 w 1638677"/>
              <a:gd name="connsiteY2" fmla="*/ 841972 h 950614"/>
              <a:gd name="connsiteX3" fmla="*/ 941561 w 1638677"/>
              <a:gd name="connsiteY3" fmla="*/ 950614 h 950614"/>
              <a:gd name="connsiteX4" fmla="*/ 1140737 w 1638677"/>
              <a:gd name="connsiteY4" fmla="*/ 697117 h 950614"/>
              <a:gd name="connsiteX5" fmla="*/ 1358020 w 1638677"/>
              <a:gd name="connsiteY5" fmla="*/ 552261 h 950614"/>
              <a:gd name="connsiteX6" fmla="*/ 1638677 w 1638677"/>
              <a:gd name="connsiteY6" fmla="*/ 398352 h 950614"/>
              <a:gd name="connsiteX7" fmla="*/ 1629624 w 1638677"/>
              <a:gd name="connsiteY7" fmla="*/ 63374 h 950614"/>
              <a:gd name="connsiteX8" fmla="*/ 1530036 w 1638677"/>
              <a:gd name="connsiteY8" fmla="*/ 135802 h 950614"/>
              <a:gd name="connsiteX9" fmla="*/ 1294646 w 1638677"/>
              <a:gd name="connsiteY9" fmla="*/ 162962 h 950614"/>
              <a:gd name="connsiteX10" fmla="*/ 81481 w 1638677"/>
              <a:gd name="connsiteY10" fmla="*/ 0 h 950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38677" h="950614">
                <a:moveTo>
                  <a:pt x="81481" y="0"/>
                </a:moveTo>
                <a:lnTo>
                  <a:pt x="81481" y="0"/>
                </a:lnTo>
                <a:lnTo>
                  <a:pt x="0" y="841972"/>
                </a:lnTo>
                <a:lnTo>
                  <a:pt x="941561" y="950614"/>
                </a:lnTo>
                <a:lnTo>
                  <a:pt x="1140737" y="697117"/>
                </a:lnTo>
                <a:lnTo>
                  <a:pt x="1358020" y="552261"/>
                </a:lnTo>
                <a:lnTo>
                  <a:pt x="1638677" y="398352"/>
                </a:lnTo>
                <a:lnTo>
                  <a:pt x="1629624" y="63374"/>
                </a:lnTo>
                <a:lnTo>
                  <a:pt x="1530036" y="135802"/>
                </a:lnTo>
                <a:lnTo>
                  <a:pt x="1294646" y="162962"/>
                </a:lnTo>
                <a:lnTo>
                  <a:pt x="81481" y="0"/>
                </a:lnTo>
                <a:close/>
              </a:path>
            </a:pathLst>
          </a:cu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929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B841EDB-92B2-41B9-AF64-2699FC413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80B5110-FE50-4099-BE56-43CD5A626949}"/>
              </a:ext>
            </a:extLst>
          </p:cNvPr>
          <p:cNvSpPr txBox="1"/>
          <p:nvPr/>
        </p:nvSpPr>
        <p:spPr>
          <a:xfrm>
            <a:off x="1727200" y="544945"/>
            <a:ext cx="1257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</a:rPr>
              <a:t>Pick up BN</a:t>
            </a:r>
            <a:endParaRPr lang="zh-CN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7190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8B4D25A-D2F4-4293-95E3-235B1691F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B36A038-5898-416A-B80B-2BD07049C615}"/>
              </a:ext>
            </a:extLst>
          </p:cNvPr>
          <p:cNvSpPr txBox="1"/>
          <p:nvPr/>
        </p:nvSpPr>
        <p:spPr>
          <a:xfrm>
            <a:off x="1930400" y="6235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</a:rPr>
              <a:t>Pick up Gr</a:t>
            </a:r>
            <a:endParaRPr lang="zh-CN" altLang="en-US" dirty="0">
              <a:solidFill>
                <a:srgbClr val="FFFF00"/>
              </a:solidFill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E4A92006-E0C4-4E57-995B-2D69FDA2C2E5}"/>
              </a:ext>
            </a:extLst>
          </p:cNvPr>
          <p:cNvCxnSpPr>
            <a:cxnSpLocks/>
          </p:cNvCxnSpPr>
          <p:nvPr/>
        </p:nvCxnSpPr>
        <p:spPr>
          <a:xfrm flipV="1">
            <a:off x="4053840" y="4907280"/>
            <a:ext cx="3322320" cy="50292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85FE6EE5-21F9-40B9-BE87-9673A031CD7B}"/>
              </a:ext>
            </a:extLst>
          </p:cNvPr>
          <p:cNvCxnSpPr>
            <a:cxnSpLocks/>
          </p:cNvCxnSpPr>
          <p:nvPr/>
        </p:nvCxnSpPr>
        <p:spPr>
          <a:xfrm>
            <a:off x="5093162" y="3196013"/>
            <a:ext cx="2563783" cy="91416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ACF6B7B9-8F1C-44B5-AFEA-AAF1347CF1DE}"/>
              </a:ext>
            </a:extLst>
          </p:cNvPr>
          <p:cNvSpPr txBox="1"/>
          <p:nvPr/>
        </p:nvSpPr>
        <p:spPr>
          <a:xfrm>
            <a:off x="6982690" y="3556092"/>
            <a:ext cx="2951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</a:rPr>
              <a:t>27~28°</a:t>
            </a:r>
            <a:endParaRPr lang="zh-CN" altLang="en-US" dirty="0">
              <a:solidFill>
                <a:srgbClr val="FFFF00"/>
              </a:solidFill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B134585B-7248-40B3-B2F4-C58A1AA2747A}"/>
              </a:ext>
            </a:extLst>
          </p:cNvPr>
          <p:cNvCxnSpPr>
            <a:cxnSpLocks/>
          </p:cNvCxnSpPr>
          <p:nvPr/>
        </p:nvCxnSpPr>
        <p:spPr>
          <a:xfrm flipV="1">
            <a:off x="3400943" y="4526280"/>
            <a:ext cx="2974110" cy="381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C195720A-2438-463F-80C4-9B822B8349BC}"/>
              </a:ext>
            </a:extLst>
          </p:cNvPr>
          <p:cNvSpPr txBox="1"/>
          <p:nvPr/>
        </p:nvSpPr>
        <p:spPr>
          <a:xfrm>
            <a:off x="5075057" y="4789408"/>
            <a:ext cx="2951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</a:rPr>
              <a:t>1~2°</a:t>
            </a:r>
            <a:endParaRPr lang="zh-CN" altLang="en-US" dirty="0">
              <a:solidFill>
                <a:srgbClr val="FFFF00"/>
              </a:solidFill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94347D0-64DA-4E6F-9812-66958110B9AC}"/>
              </a:ext>
            </a:extLst>
          </p:cNvPr>
          <p:cNvCxnSpPr/>
          <p:nvPr/>
        </p:nvCxnSpPr>
        <p:spPr>
          <a:xfrm flipV="1">
            <a:off x="6434667" y="2599267"/>
            <a:ext cx="1794933" cy="33020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EA55D4AF-50CE-414C-92C3-AC72B2CFCEB6}"/>
              </a:ext>
            </a:extLst>
          </p:cNvPr>
          <p:cNvSpPr txBox="1"/>
          <p:nvPr/>
        </p:nvSpPr>
        <p:spPr>
          <a:xfrm>
            <a:off x="8305799" y="2322776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00"/>
                </a:solidFill>
              </a:rPr>
              <a:t>半高全宽</a:t>
            </a:r>
            <a:r>
              <a:rPr lang="en-US" altLang="zh-CN" dirty="0">
                <a:solidFill>
                  <a:srgbClr val="FFFF00"/>
                </a:solidFill>
              </a:rPr>
              <a:t>26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6262DB0-B1E5-49F1-BA3A-64EE283B18DC}"/>
              </a:ext>
            </a:extLst>
          </p:cNvPr>
          <p:cNvSpPr txBox="1"/>
          <p:nvPr/>
        </p:nvSpPr>
        <p:spPr>
          <a:xfrm>
            <a:off x="1399051" y="4789408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FF00"/>
                </a:solidFill>
              </a:rPr>
              <a:t>半高全宽</a:t>
            </a:r>
            <a:r>
              <a:rPr lang="en-US" altLang="zh-CN" dirty="0">
                <a:solidFill>
                  <a:srgbClr val="FFFF00"/>
                </a:solidFill>
              </a:rPr>
              <a:t>20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36A890E5-D358-4BD3-BB17-CA4E1E59DE52}"/>
              </a:ext>
            </a:extLst>
          </p:cNvPr>
          <p:cNvCxnSpPr>
            <a:cxnSpLocks/>
          </p:cNvCxnSpPr>
          <p:nvPr/>
        </p:nvCxnSpPr>
        <p:spPr>
          <a:xfrm flipV="1">
            <a:off x="2269067" y="4201668"/>
            <a:ext cx="924917" cy="515112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923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ED902C9-B664-4165-AAE8-6C7C9133D7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BE65E93C-C9CC-4990-892D-37EECF72614E}"/>
              </a:ext>
            </a:extLst>
          </p:cNvPr>
          <p:cNvSpPr txBox="1"/>
          <p:nvPr/>
        </p:nvSpPr>
        <p:spPr>
          <a:xfrm>
            <a:off x="1571625" y="771525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4E </a:t>
            </a:r>
            <a:r>
              <a:rPr lang="zh-CN" altLang="en-US" dirty="0"/>
              <a:t>附近 </a:t>
            </a:r>
            <a:r>
              <a:rPr lang="en-US" altLang="zh-CN" dirty="0"/>
              <a:t>10x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5399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E63D6A2-F8FE-4754-AEF7-69E1487DC6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C035746-F6BA-47D3-B52B-4A2F6F93B539}"/>
              </a:ext>
            </a:extLst>
          </p:cNvPr>
          <p:cNvSpPr txBox="1"/>
          <p:nvPr/>
        </p:nvSpPr>
        <p:spPr>
          <a:xfrm>
            <a:off x="1571625" y="771525"/>
            <a:ext cx="147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4E </a:t>
            </a:r>
            <a:r>
              <a:rPr lang="zh-CN" altLang="en-US" dirty="0"/>
              <a:t>附近 </a:t>
            </a:r>
            <a:r>
              <a:rPr lang="en-US" altLang="zh-CN" dirty="0"/>
              <a:t>100x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32144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04571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9565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96AD863-0BFD-4C75-0413-DA60D713767D}"/>
              </a:ext>
            </a:extLst>
          </p:cNvPr>
          <p:cNvGrpSpPr/>
          <p:nvPr/>
        </p:nvGrpSpPr>
        <p:grpSpPr>
          <a:xfrm>
            <a:off x="803275" y="359788"/>
            <a:ext cx="8575856" cy="584775"/>
            <a:chOff x="803275" y="359788"/>
            <a:chExt cx="9603417" cy="584775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12B346C-A7B6-20DB-21D1-6ED386A88303}"/>
                </a:ext>
              </a:extLst>
            </p:cNvPr>
            <p:cNvSpPr txBox="1"/>
            <p:nvPr/>
          </p:nvSpPr>
          <p:spPr>
            <a:xfrm>
              <a:off x="824540" y="359788"/>
              <a:ext cx="95821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工作进展与计划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BAAC8C8-D79F-E5C9-70A2-9396172E1BD4}"/>
                </a:ext>
              </a:extLst>
            </p:cNvPr>
            <p:cNvGrpSpPr/>
            <p:nvPr/>
          </p:nvGrpSpPr>
          <p:grpSpPr>
            <a:xfrm>
              <a:off x="803275" y="944563"/>
              <a:ext cx="2308520" cy="0"/>
              <a:chOff x="803275" y="944563"/>
              <a:chExt cx="2308520" cy="0"/>
            </a:xfrm>
          </p:grpSpPr>
          <p:cxnSp>
            <p:nvCxnSpPr>
              <p:cNvPr id="5" name="直接连接符 4">
                <a:extLst>
                  <a:ext uri="{FF2B5EF4-FFF2-40B4-BE49-F238E27FC236}">
                    <a16:creationId xmlns:a16="http://schemas.microsoft.com/office/drawing/2014/main" id="{A6D9ADFD-AB4C-6DD4-E518-1894462A82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8D7D83F6-C82D-D12F-DFCB-725B29222E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BCFE2BB-47F1-B8CB-C101-8EF935A1D2EA}"/>
              </a:ext>
            </a:extLst>
          </p:cNvPr>
          <p:cNvCxnSpPr>
            <a:cxnSpLocks/>
          </p:cNvCxnSpPr>
          <p:nvPr/>
        </p:nvCxnSpPr>
        <p:spPr>
          <a:xfrm>
            <a:off x="6769516" y="988441"/>
            <a:ext cx="0" cy="4954144"/>
          </a:xfrm>
          <a:prstGeom prst="line">
            <a:avLst/>
          </a:prstGeom>
          <a:ln w="34925">
            <a:solidFill>
              <a:srgbClr val="BD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1A26EF62-BE9E-1ECE-893C-DD07D68E871E}"/>
              </a:ext>
            </a:extLst>
          </p:cNvPr>
          <p:cNvSpPr txBox="1"/>
          <p:nvPr/>
        </p:nvSpPr>
        <p:spPr>
          <a:xfrm>
            <a:off x="803276" y="5234699"/>
            <a:ext cx="45376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stack</a:t>
            </a:r>
            <a:r>
              <a:rPr lang="zh-CN" altLang="en-US" sz="2000" b="1" dirty="0"/>
              <a:t>电容制备、测试</a:t>
            </a:r>
            <a:endParaRPr lang="en-US" altLang="zh-CN" sz="2000" b="1" dirty="0"/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Dynamic Heterostructure</a:t>
            </a:r>
            <a:r>
              <a:rPr lang="zh-CN" altLang="en-US" sz="2000" b="1" dirty="0"/>
              <a:t>实验</a:t>
            </a:r>
            <a:endParaRPr lang="en-US" altLang="zh-CN" sz="2000" b="1" dirty="0"/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、接线盒焊接组装</a:t>
            </a:r>
            <a:endParaRPr lang="en-US" altLang="zh-CN" sz="2000" b="1" dirty="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C57DC81-3EB4-6214-787B-772352AEBD56}"/>
              </a:ext>
            </a:extLst>
          </p:cNvPr>
          <p:cNvGrpSpPr/>
          <p:nvPr/>
        </p:nvGrpSpPr>
        <p:grpSpPr>
          <a:xfrm>
            <a:off x="803275" y="4495098"/>
            <a:ext cx="2646506" cy="584775"/>
            <a:chOff x="803275" y="3452579"/>
            <a:chExt cx="2646506" cy="584775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C1BF08E-D96D-F75C-FE40-4FD2DB8F7969}"/>
                </a:ext>
              </a:extLst>
            </p:cNvPr>
            <p:cNvSpPr txBox="1"/>
            <p:nvPr/>
          </p:nvSpPr>
          <p:spPr>
            <a:xfrm>
              <a:off x="824540" y="3452579"/>
              <a:ext cx="26252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下周计划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952BB9AA-4DB6-9234-C547-0E9AB0303F00}"/>
                </a:ext>
              </a:extLst>
            </p:cNvPr>
            <p:cNvGrpSpPr/>
            <p:nvPr/>
          </p:nvGrpSpPr>
          <p:grpSpPr>
            <a:xfrm>
              <a:off x="803275" y="4024148"/>
              <a:ext cx="2308520" cy="0"/>
              <a:chOff x="803275" y="944563"/>
              <a:chExt cx="2308520" cy="0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12F20C6C-A1E1-7266-F855-8EE27ED00F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AC02ED66-ACEC-E6A4-314B-71874185BA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09A1EC03-F50A-1CB0-77BE-0BA4177CD12B}"/>
              </a:ext>
            </a:extLst>
          </p:cNvPr>
          <p:cNvSpPr txBox="1"/>
          <p:nvPr/>
        </p:nvSpPr>
        <p:spPr>
          <a:xfrm>
            <a:off x="833416" y="1036715"/>
            <a:ext cx="5936100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、读文献</a:t>
            </a:r>
            <a:endParaRPr lang="en-US" altLang="zh-CN" sz="2000" b="1" dirty="0"/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Twisting Dynamics of Large Lattice-Mismatch van der Waals Heterostructures</a:t>
            </a: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The quantum twisting microscope</a:t>
            </a:r>
            <a:endParaRPr lang="en-US" altLang="zh-CN" sz="1100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Odd- and even-denominator fractional quantum Hall states in monolayer WSe2</a:t>
            </a: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Even-denominator fractional quantum Hall states at an isospin transition in monolayer graphene</a:t>
            </a:r>
            <a:endParaRPr lang="en-US" altLang="zh-CN" sz="1100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Tunable interacting composite fermion phases in a half-filled bilayer-graphene Landau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1D1D1F"/>
                </a:solidFill>
                <a:highlight>
                  <a:srgbClr val="FFFFFF"/>
                </a:highlight>
                <a:latin typeface="SourceSansPro"/>
              </a:rPr>
              <a:t>….</a:t>
            </a:r>
            <a:endParaRPr lang="en-US" altLang="zh-CN" sz="1100" b="1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AFM</a:t>
            </a:r>
            <a:r>
              <a:rPr lang="zh-CN" altLang="en-US" sz="2000" b="1" dirty="0"/>
              <a:t>扫摩尔纹</a:t>
            </a:r>
            <a:endParaRPr lang="en-US" altLang="zh-CN" sz="2000" b="1" dirty="0"/>
          </a:p>
          <a:p>
            <a:r>
              <a:rPr lang="en-US" altLang="zh-CN" sz="2000" b="1" dirty="0"/>
              <a:t>     </a:t>
            </a:r>
            <a:r>
              <a:rPr lang="zh-CN" altLang="en-US" sz="1600" dirty="0"/>
              <a:t>样品是</a:t>
            </a:r>
            <a:r>
              <a:rPr lang="en-US" altLang="zh-CN" sz="1600" dirty="0"/>
              <a:t>MLG/BN</a:t>
            </a:r>
            <a:r>
              <a:rPr lang="zh-CN" altLang="en-US" sz="1600" dirty="0"/>
              <a:t>，未扫出摩尔纹。</a:t>
            </a:r>
            <a:endParaRPr lang="en-US" altLang="zh-CN" sz="1600" dirty="0"/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、撕材料找材料</a:t>
            </a:r>
            <a:endParaRPr lang="en-US" altLang="zh-CN" sz="2000" b="1" dirty="0"/>
          </a:p>
          <a:p>
            <a:r>
              <a:rPr lang="en-US" altLang="zh-CN" sz="2000" b="1" dirty="0"/>
              <a:t>     </a:t>
            </a:r>
            <a:r>
              <a:rPr lang="en-US" altLang="zh-CN" sz="1600" dirty="0"/>
              <a:t>BN</a:t>
            </a:r>
            <a:r>
              <a:rPr lang="zh-CN" altLang="en-US" sz="1600" dirty="0"/>
              <a:t>、</a:t>
            </a:r>
            <a:r>
              <a:rPr lang="en-US" altLang="zh-CN" sz="1600" dirty="0"/>
              <a:t>BLG</a:t>
            </a:r>
            <a:r>
              <a:rPr lang="zh-CN" altLang="en-US" sz="1600" dirty="0"/>
              <a:t>、</a:t>
            </a:r>
            <a:r>
              <a:rPr lang="en-US" altLang="zh-CN" sz="1600" dirty="0"/>
              <a:t>WSe2</a:t>
            </a:r>
          </a:p>
          <a:p>
            <a:r>
              <a:rPr lang="en-US" altLang="zh-CN" sz="2000" b="1" dirty="0"/>
              <a:t>4</a:t>
            </a:r>
            <a:r>
              <a:rPr lang="zh-CN" altLang="en-US" sz="2000" b="1" dirty="0"/>
              <a:t>、接线盒组装</a:t>
            </a:r>
            <a:endParaRPr lang="en-US" altLang="zh-CN" sz="2000" b="1" dirty="0"/>
          </a:p>
          <a:p>
            <a:r>
              <a:rPr lang="en-US" altLang="zh-CN" sz="2000" b="1" dirty="0"/>
              <a:t>      </a:t>
            </a:r>
            <a:r>
              <a:rPr lang="zh-CN" altLang="en-US" sz="1600" dirty="0"/>
              <a:t>目前组装了一部分，导通测试正常。</a:t>
            </a:r>
            <a:endParaRPr lang="en-US" altLang="zh-CN" sz="1600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8B01BBF-86FE-D998-EBC8-AFF31E7FB4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973" y="1083524"/>
            <a:ext cx="4232650" cy="38968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37224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96AD863-0BFD-4C75-0413-DA60D713767D}"/>
              </a:ext>
            </a:extLst>
          </p:cNvPr>
          <p:cNvGrpSpPr/>
          <p:nvPr/>
        </p:nvGrpSpPr>
        <p:grpSpPr>
          <a:xfrm>
            <a:off x="803275" y="359788"/>
            <a:ext cx="8575856" cy="584775"/>
            <a:chOff x="803275" y="359788"/>
            <a:chExt cx="9603417" cy="584775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12B346C-A7B6-20DB-21D1-6ED386A88303}"/>
                </a:ext>
              </a:extLst>
            </p:cNvPr>
            <p:cNvSpPr txBox="1"/>
            <p:nvPr/>
          </p:nvSpPr>
          <p:spPr>
            <a:xfrm>
              <a:off x="824540" y="359788"/>
              <a:ext cx="95821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工作进展与计划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BAAC8C8-D79F-E5C9-70A2-9396172E1BD4}"/>
                </a:ext>
              </a:extLst>
            </p:cNvPr>
            <p:cNvGrpSpPr/>
            <p:nvPr/>
          </p:nvGrpSpPr>
          <p:grpSpPr>
            <a:xfrm>
              <a:off x="803275" y="944563"/>
              <a:ext cx="2308520" cy="0"/>
              <a:chOff x="803275" y="944563"/>
              <a:chExt cx="2308520" cy="0"/>
            </a:xfrm>
          </p:grpSpPr>
          <p:cxnSp>
            <p:nvCxnSpPr>
              <p:cNvPr id="5" name="直接连接符 4">
                <a:extLst>
                  <a:ext uri="{FF2B5EF4-FFF2-40B4-BE49-F238E27FC236}">
                    <a16:creationId xmlns:a16="http://schemas.microsoft.com/office/drawing/2014/main" id="{A6D9ADFD-AB4C-6DD4-E518-1894462A82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8D7D83F6-C82D-D12F-DFCB-725B29222E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BCFE2BB-47F1-B8CB-C101-8EF935A1D2EA}"/>
              </a:ext>
            </a:extLst>
          </p:cNvPr>
          <p:cNvCxnSpPr>
            <a:cxnSpLocks/>
          </p:cNvCxnSpPr>
          <p:nvPr/>
        </p:nvCxnSpPr>
        <p:spPr>
          <a:xfrm>
            <a:off x="6769516" y="988441"/>
            <a:ext cx="0" cy="4954144"/>
          </a:xfrm>
          <a:prstGeom prst="line">
            <a:avLst/>
          </a:prstGeom>
          <a:ln w="34925">
            <a:solidFill>
              <a:srgbClr val="BD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1A26EF62-BE9E-1ECE-893C-DD07D68E871E}"/>
              </a:ext>
            </a:extLst>
          </p:cNvPr>
          <p:cNvSpPr txBox="1"/>
          <p:nvPr/>
        </p:nvSpPr>
        <p:spPr>
          <a:xfrm>
            <a:off x="803276" y="5234699"/>
            <a:ext cx="45376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stack</a:t>
            </a:r>
            <a:r>
              <a:rPr lang="zh-CN" altLang="en-US" sz="2000" b="1" dirty="0"/>
              <a:t>电容制备、测试</a:t>
            </a:r>
            <a:endParaRPr lang="en-US" altLang="zh-CN" sz="2000" b="1" dirty="0"/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Dynamic Heterostructure</a:t>
            </a:r>
            <a:r>
              <a:rPr lang="zh-CN" altLang="en-US" sz="2000" b="1" dirty="0"/>
              <a:t>实验</a:t>
            </a:r>
            <a:endParaRPr lang="en-US" altLang="zh-CN" sz="2000" b="1" dirty="0"/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、接线盒焊接组装</a:t>
            </a:r>
            <a:endParaRPr lang="en-US" altLang="zh-CN" sz="2000" b="1" dirty="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C57DC81-3EB4-6214-787B-772352AEBD56}"/>
              </a:ext>
            </a:extLst>
          </p:cNvPr>
          <p:cNvGrpSpPr/>
          <p:nvPr/>
        </p:nvGrpSpPr>
        <p:grpSpPr>
          <a:xfrm>
            <a:off x="803275" y="4495098"/>
            <a:ext cx="2646506" cy="584775"/>
            <a:chOff x="803275" y="3452579"/>
            <a:chExt cx="2646506" cy="584775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C1BF08E-D96D-F75C-FE40-4FD2DB8F7969}"/>
                </a:ext>
              </a:extLst>
            </p:cNvPr>
            <p:cNvSpPr txBox="1"/>
            <p:nvPr/>
          </p:nvSpPr>
          <p:spPr>
            <a:xfrm>
              <a:off x="824540" y="3452579"/>
              <a:ext cx="26252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下周计划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952BB9AA-4DB6-9234-C547-0E9AB0303F00}"/>
                </a:ext>
              </a:extLst>
            </p:cNvPr>
            <p:cNvGrpSpPr/>
            <p:nvPr/>
          </p:nvGrpSpPr>
          <p:grpSpPr>
            <a:xfrm>
              <a:off x="803275" y="4024148"/>
              <a:ext cx="2308520" cy="0"/>
              <a:chOff x="803275" y="944563"/>
              <a:chExt cx="2308520" cy="0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12F20C6C-A1E1-7266-F855-8EE27ED00F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AC02ED66-ACEC-E6A4-314B-71874185BA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09A1EC03-F50A-1CB0-77BE-0BA4177CD12B}"/>
              </a:ext>
            </a:extLst>
          </p:cNvPr>
          <p:cNvSpPr txBox="1"/>
          <p:nvPr/>
        </p:nvSpPr>
        <p:spPr>
          <a:xfrm>
            <a:off x="833416" y="1036715"/>
            <a:ext cx="5936100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、读文献</a:t>
            </a:r>
            <a:endParaRPr lang="en-US" altLang="zh-CN" sz="2000" b="1" dirty="0"/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Twisting Dynamics of Large Lattice-Mismatch van der Waals Heterostructures</a:t>
            </a: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The quantum twisting microscope</a:t>
            </a:r>
            <a:endParaRPr lang="en-US" altLang="zh-CN" sz="1100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Odd- and even-denominator fractional quantum Hall states in monolayer WSe2</a:t>
            </a: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Even-denominator fractional quantum Hall states at an isospin transition in monolayer graphene</a:t>
            </a:r>
            <a:endParaRPr lang="en-US" altLang="zh-CN" sz="1100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Tunable interacting composite fermion phases in a half-filled bilayer-graphene Landau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1D1D1F"/>
                </a:solidFill>
                <a:highlight>
                  <a:srgbClr val="FFFFFF"/>
                </a:highlight>
                <a:latin typeface="SourceSansPro"/>
              </a:rPr>
              <a:t>….</a:t>
            </a:r>
            <a:endParaRPr lang="en-US" altLang="zh-CN" sz="1100" b="1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AFM</a:t>
            </a:r>
            <a:r>
              <a:rPr lang="zh-CN" altLang="en-US" sz="2000" b="1" dirty="0"/>
              <a:t>扫摩尔纹</a:t>
            </a:r>
            <a:endParaRPr lang="en-US" altLang="zh-CN" sz="2000" b="1" dirty="0"/>
          </a:p>
          <a:p>
            <a:r>
              <a:rPr lang="en-US" altLang="zh-CN" sz="2000" b="1" dirty="0"/>
              <a:t>     </a:t>
            </a:r>
            <a:r>
              <a:rPr lang="zh-CN" altLang="en-US" sz="1600" dirty="0"/>
              <a:t>样品是</a:t>
            </a:r>
            <a:r>
              <a:rPr lang="en-US" altLang="zh-CN" sz="1600" dirty="0"/>
              <a:t>MLG/BN</a:t>
            </a:r>
            <a:r>
              <a:rPr lang="zh-CN" altLang="en-US" sz="1600" dirty="0"/>
              <a:t>，未扫出摩尔纹。</a:t>
            </a:r>
            <a:endParaRPr lang="en-US" altLang="zh-CN" sz="1600" dirty="0"/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、撕材料找材料</a:t>
            </a:r>
            <a:endParaRPr lang="en-US" altLang="zh-CN" sz="2000" b="1" dirty="0"/>
          </a:p>
          <a:p>
            <a:r>
              <a:rPr lang="en-US" altLang="zh-CN" sz="2000" b="1" dirty="0"/>
              <a:t>     </a:t>
            </a:r>
            <a:r>
              <a:rPr lang="en-US" altLang="zh-CN" sz="1600" dirty="0"/>
              <a:t>BN</a:t>
            </a:r>
            <a:r>
              <a:rPr lang="zh-CN" altLang="en-US" sz="1600" dirty="0"/>
              <a:t>、</a:t>
            </a:r>
            <a:r>
              <a:rPr lang="en-US" altLang="zh-CN" sz="1600" dirty="0"/>
              <a:t>BLG</a:t>
            </a:r>
            <a:r>
              <a:rPr lang="zh-CN" altLang="en-US" sz="1600" dirty="0"/>
              <a:t>、</a:t>
            </a:r>
            <a:r>
              <a:rPr lang="en-US" altLang="zh-CN" sz="1600" dirty="0"/>
              <a:t>WSe2</a:t>
            </a:r>
          </a:p>
          <a:p>
            <a:r>
              <a:rPr lang="en-US" altLang="zh-CN" sz="2000" b="1" dirty="0"/>
              <a:t>4</a:t>
            </a:r>
            <a:r>
              <a:rPr lang="zh-CN" altLang="en-US" sz="2000" b="1" dirty="0"/>
              <a:t>、接线盒组装</a:t>
            </a:r>
            <a:endParaRPr lang="en-US" altLang="zh-CN" sz="2000" b="1" dirty="0"/>
          </a:p>
          <a:p>
            <a:r>
              <a:rPr lang="en-US" altLang="zh-CN" sz="2000" b="1" dirty="0"/>
              <a:t>      </a:t>
            </a:r>
            <a:r>
              <a:rPr lang="zh-CN" altLang="en-US" sz="1600" dirty="0"/>
              <a:t>目前组装了一部分，导通测试正常。</a:t>
            </a:r>
            <a:endParaRPr lang="en-US" altLang="zh-CN" sz="1600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FED2D771-3EEE-C064-A142-80B0724EF0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318" y="1009491"/>
            <a:ext cx="3453782" cy="24560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296922AE-732D-232A-65A2-D26C471972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318" y="3629420"/>
            <a:ext cx="3453782" cy="24560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0651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B96AD863-0BFD-4C75-0413-DA60D713767D}"/>
              </a:ext>
            </a:extLst>
          </p:cNvPr>
          <p:cNvGrpSpPr/>
          <p:nvPr/>
        </p:nvGrpSpPr>
        <p:grpSpPr>
          <a:xfrm>
            <a:off x="803275" y="359788"/>
            <a:ext cx="8575856" cy="584775"/>
            <a:chOff x="803275" y="359788"/>
            <a:chExt cx="9603417" cy="584775"/>
          </a:xfrm>
        </p:grpSpPr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512B346C-A7B6-20DB-21D1-6ED386A88303}"/>
                </a:ext>
              </a:extLst>
            </p:cNvPr>
            <p:cNvSpPr txBox="1"/>
            <p:nvPr/>
          </p:nvSpPr>
          <p:spPr>
            <a:xfrm>
              <a:off x="824540" y="359788"/>
              <a:ext cx="95821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工作进展与计划</a:t>
              </a:r>
            </a:p>
          </p:txBody>
        </p: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ABAAC8C8-D79F-E5C9-70A2-9396172E1BD4}"/>
                </a:ext>
              </a:extLst>
            </p:cNvPr>
            <p:cNvGrpSpPr/>
            <p:nvPr/>
          </p:nvGrpSpPr>
          <p:grpSpPr>
            <a:xfrm>
              <a:off x="803275" y="944563"/>
              <a:ext cx="2308520" cy="0"/>
              <a:chOff x="803275" y="944563"/>
              <a:chExt cx="2308520" cy="0"/>
            </a:xfrm>
          </p:grpSpPr>
          <p:cxnSp>
            <p:nvCxnSpPr>
              <p:cNvPr id="5" name="直接连接符 4">
                <a:extLst>
                  <a:ext uri="{FF2B5EF4-FFF2-40B4-BE49-F238E27FC236}">
                    <a16:creationId xmlns:a16="http://schemas.microsoft.com/office/drawing/2014/main" id="{A6D9ADFD-AB4C-6DD4-E518-1894462A822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8D7D83F6-C82D-D12F-DFCB-725B29222E3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CBCFE2BB-47F1-B8CB-C101-8EF935A1D2EA}"/>
              </a:ext>
            </a:extLst>
          </p:cNvPr>
          <p:cNvCxnSpPr>
            <a:cxnSpLocks/>
          </p:cNvCxnSpPr>
          <p:nvPr/>
        </p:nvCxnSpPr>
        <p:spPr>
          <a:xfrm>
            <a:off x="6769516" y="988441"/>
            <a:ext cx="0" cy="4954144"/>
          </a:xfrm>
          <a:prstGeom prst="line">
            <a:avLst/>
          </a:prstGeom>
          <a:ln w="34925">
            <a:solidFill>
              <a:srgbClr val="BD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>
            <a:extLst>
              <a:ext uri="{FF2B5EF4-FFF2-40B4-BE49-F238E27FC236}">
                <a16:creationId xmlns:a16="http://schemas.microsoft.com/office/drawing/2014/main" id="{1A26EF62-BE9E-1ECE-893C-DD07D68E871E}"/>
              </a:ext>
            </a:extLst>
          </p:cNvPr>
          <p:cNvSpPr txBox="1"/>
          <p:nvPr/>
        </p:nvSpPr>
        <p:spPr>
          <a:xfrm>
            <a:off x="803276" y="5234699"/>
            <a:ext cx="45376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stack</a:t>
            </a:r>
            <a:r>
              <a:rPr lang="zh-CN" altLang="en-US" sz="2000" b="1" dirty="0"/>
              <a:t>电容制备、测试</a:t>
            </a:r>
            <a:endParaRPr lang="en-US" altLang="zh-CN" sz="2000" b="1" dirty="0"/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Dynamic Heterostructure</a:t>
            </a:r>
            <a:r>
              <a:rPr lang="zh-CN" altLang="en-US" sz="2000" b="1" dirty="0"/>
              <a:t>实验</a:t>
            </a:r>
            <a:endParaRPr lang="en-US" altLang="zh-CN" sz="2000" b="1" dirty="0"/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、接线盒焊接组装</a:t>
            </a:r>
            <a:endParaRPr lang="en-US" altLang="zh-CN" sz="2000" b="1" dirty="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8C57DC81-3EB4-6214-787B-772352AEBD56}"/>
              </a:ext>
            </a:extLst>
          </p:cNvPr>
          <p:cNvGrpSpPr/>
          <p:nvPr/>
        </p:nvGrpSpPr>
        <p:grpSpPr>
          <a:xfrm>
            <a:off x="803275" y="4495098"/>
            <a:ext cx="2646506" cy="584775"/>
            <a:chOff x="803275" y="3452579"/>
            <a:chExt cx="2646506" cy="584775"/>
          </a:xfrm>
        </p:grpSpPr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1C1BF08E-D96D-F75C-FE40-4FD2DB8F7969}"/>
                </a:ext>
              </a:extLst>
            </p:cNvPr>
            <p:cNvSpPr txBox="1"/>
            <p:nvPr/>
          </p:nvSpPr>
          <p:spPr>
            <a:xfrm>
              <a:off x="824540" y="3452579"/>
              <a:ext cx="262524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>
                  <a:solidFill>
                    <a:srgbClr val="BD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下周计划</a:t>
              </a:r>
            </a:p>
          </p:txBody>
        </p: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952BB9AA-4DB6-9234-C547-0E9AB0303F00}"/>
                </a:ext>
              </a:extLst>
            </p:cNvPr>
            <p:cNvGrpSpPr/>
            <p:nvPr/>
          </p:nvGrpSpPr>
          <p:grpSpPr>
            <a:xfrm>
              <a:off x="803275" y="4024148"/>
              <a:ext cx="2308520" cy="0"/>
              <a:chOff x="803275" y="944563"/>
              <a:chExt cx="2308520" cy="0"/>
            </a:xfrm>
          </p:grpSpPr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12F20C6C-A1E1-7266-F855-8EE27ED00F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3275" y="944563"/>
                <a:ext cx="621488" cy="0"/>
              </a:xfrm>
              <a:prstGeom prst="line">
                <a:avLst/>
              </a:prstGeom>
              <a:ln w="25400">
                <a:solidFill>
                  <a:srgbClr val="BD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AC02ED66-ACEC-E6A4-314B-71874185BA2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6800" y="944563"/>
                <a:ext cx="1744995" cy="0"/>
              </a:xfrm>
              <a:prstGeom prst="line">
                <a:avLst/>
              </a:prstGeom>
              <a:ln w="19050">
                <a:solidFill>
                  <a:schemeClr val="bg2">
                    <a:lumMod val="9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09A1EC03-F50A-1CB0-77BE-0BA4177CD12B}"/>
              </a:ext>
            </a:extLst>
          </p:cNvPr>
          <p:cNvSpPr txBox="1"/>
          <p:nvPr/>
        </p:nvSpPr>
        <p:spPr>
          <a:xfrm>
            <a:off x="833416" y="1036715"/>
            <a:ext cx="5936100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1</a:t>
            </a:r>
            <a:r>
              <a:rPr lang="zh-CN" altLang="en-US" sz="2000" b="1" dirty="0"/>
              <a:t>、读文献</a:t>
            </a:r>
            <a:endParaRPr lang="en-US" altLang="zh-CN" sz="2000" b="1" dirty="0"/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Twisting Dynamics of Large Lattice-Mismatch van der Waals Heterostructures</a:t>
            </a: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The quantum twisting microscope</a:t>
            </a:r>
            <a:endParaRPr lang="en-US" altLang="zh-CN" sz="1100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Odd- and even-denominator fractional quantum Hall states in monolayer WSe2</a:t>
            </a: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Even-denominator fractional quantum Hall states at an isospin transition in monolayer graphene</a:t>
            </a:r>
            <a:endParaRPr lang="en-US" altLang="zh-CN" sz="1100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1100" b="0" i="0" dirty="0">
                <a:solidFill>
                  <a:srgbClr val="1D1D1F"/>
                </a:solidFill>
                <a:effectLst/>
                <a:highlight>
                  <a:srgbClr val="FFFFFF"/>
                </a:highlight>
                <a:latin typeface="SourceSansPro"/>
              </a:rPr>
              <a:t>* Tunable interacting composite fermion phases in a half-filled bilayer-graphene Landau level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zh-CN" sz="1100" dirty="0">
                <a:solidFill>
                  <a:srgbClr val="1D1D1F"/>
                </a:solidFill>
                <a:highlight>
                  <a:srgbClr val="FFFFFF"/>
                </a:highlight>
                <a:latin typeface="SourceSansPro"/>
              </a:rPr>
              <a:t>….</a:t>
            </a:r>
            <a:endParaRPr lang="en-US" altLang="zh-CN" sz="1100" b="1" dirty="0">
              <a:solidFill>
                <a:srgbClr val="1D1D1F"/>
              </a:solidFill>
              <a:highlight>
                <a:srgbClr val="FFFFFF"/>
              </a:highlight>
              <a:latin typeface="SourceSansPro"/>
            </a:endParaRPr>
          </a:p>
          <a:p>
            <a:r>
              <a:rPr lang="en-US" altLang="zh-CN" sz="2000" b="1" dirty="0"/>
              <a:t>2</a:t>
            </a:r>
            <a:r>
              <a:rPr lang="zh-CN" altLang="en-US" sz="2000" b="1" dirty="0"/>
              <a:t>、</a:t>
            </a:r>
            <a:r>
              <a:rPr lang="en-US" altLang="zh-CN" sz="2000" b="1" dirty="0"/>
              <a:t>AFM</a:t>
            </a:r>
            <a:r>
              <a:rPr lang="zh-CN" altLang="en-US" sz="2000" b="1" dirty="0"/>
              <a:t>扫摩尔纹</a:t>
            </a:r>
            <a:endParaRPr lang="en-US" altLang="zh-CN" sz="2000" b="1" dirty="0"/>
          </a:p>
          <a:p>
            <a:r>
              <a:rPr lang="en-US" altLang="zh-CN" sz="2000" b="1" dirty="0"/>
              <a:t>     </a:t>
            </a:r>
            <a:r>
              <a:rPr lang="zh-CN" altLang="en-US" sz="1600" dirty="0"/>
              <a:t>样品是</a:t>
            </a:r>
            <a:r>
              <a:rPr lang="en-US" altLang="zh-CN" sz="1600" dirty="0"/>
              <a:t>MLG/BN</a:t>
            </a:r>
            <a:r>
              <a:rPr lang="zh-CN" altLang="en-US" sz="1600" dirty="0"/>
              <a:t>，未扫出摩尔纹。</a:t>
            </a:r>
            <a:endParaRPr lang="en-US" altLang="zh-CN" sz="1600" dirty="0"/>
          </a:p>
          <a:p>
            <a:r>
              <a:rPr lang="en-US" altLang="zh-CN" sz="2000" b="1" dirty="0"/>
              <a:t>3</a:t>
            </a:r>
            <a:r>
              <a:rPr lang="zh-CN" altLang="en-US" sz="2000" b="1" dirty="0"/>
              <a:t>、撕材料找材料</a:t>
            </a:r>
            <a:endParaRPr lang="en-US" altLang="zh-CN" sz="2000" b="1" dirty="0"/>
          </a:p>
          <a:p>
            <a:r>
              <a:rPr lang="en-US" altLang="zh-CN" sz="2000" b="1" dirty="0"/>
              <a:t>     </a:t>
            </a:r>
            <a:r>
              <a:rPr lang="en-US" altLang="zh-CN" sz="1600" dirty="0"/>
              <a:t>BN</a:t>
            </a:r>
            <a:r>
              <a:rPr lang="zh-CN" altLang="en-US" sz="1600" dirty="0"/>
              <a:t>、</a:t>
            </a:r>
            <a:r>
              <a:rPr lang="en-US" altLang="zh-CN" sz="1600" dirty="0"/>
              <a:t>BLG</a:t>
            </a:r>
            <a:r>
              <a:rPr lang="zh-CN" altLang="en-US" sz="1600" dirty="0"/>
              <a:t>、</a:t>
            </a:r>
            <a:r>
              <a:rPr lang="en-US" altLang="zh-CN" sz="1600" dirty="0"/>
              <a:t>WSe2</a:t>
            </a:r>
          </a:p>
          <a:p>
            <a:r>
              <a:rPr lang="en-US" altLang="zh-CN" sz="2000" b="1" dirty="0"/>
              <a:t>4</a:t>
            </a:r>
            <a:r>
              <a:rPr lang="zh-CN" altLang="en-US" sz="2000" b="1" dirty="0"/>
              <a:t>、接线盒组装</a:t>
            </a:r>
            <a:endParaRPr lang="en-US" altLang="zh-CN" sz="2000" b="1" dirty="0"/>
          </a:p>
          <a:p>
            <a:r>
              <a:rPr lang="en-US" altLang="zh-CN" sz="2000" b="1" dirty="0"/>
              <a:t>      </a:t>
            </a:r>
            <a:r>
              <a:rPr lang="zh-CN" altLang="en-US" sz="1600" dirty="0"/>
              <a:t>目前组装了一部分，导通测试正常。</a:t>
            </a:r>
            <a:endParaRPr lang="en-US" altLang="zh-CN" sz="16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10FB07FD-C828-A84F-9973-B85AAF069B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919" y="1917497"/>
            <a:ext cx="4424665" cy="33172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9775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C5376F0-ABC6-2C8F-2CE9-B4D6C0014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275" y="944563"/>
            <a:ext cx="5140325" cy="3895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0930576-6B1A-43C8-4DF1-B091895777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0537" y="944563"/>
            <a:ext cx="5188187" cy="32845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901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4A1C9BD-6D99-D826-67F3-AB6B842828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275" y="1018022"/>
            <a:ext cx="2895722" cy="31993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F838A98-EB5A-9DD4-B8C9-F2F13933F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4311" y="1018022"/>
            <a:ext cx="4636734" cy="319930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5497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FAFC5DB-56AC-4153-F06A-5ED1B3587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275" y="944563"/>
            <a:ext cx="5255030" cy="29916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8027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6293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D179316-3523-4BD2-BEB5-86B0247947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968" y="0"/>
            <a:ext cx="9644063" cy="6858000"/>
          </a:xfrm>
          <a:prstGeom prst="rect">
            <a:avLst/>
          </a:prstGeom>
        </p:spPr>
      </p:pic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742BF10F-493B-48DD-9D91-7FBD20ECE634}"/>
              </a:ext>
            </a:extLst>
          </p:cNvPr>
          <p:cNvCxnSpPr/>
          <p:nvPr/>
        </p:nvCxnSpPr>
        <p:spPr>
          <a:xfrm>
            <a:off x="4909539" y="988292"/>
            <a:ext cx="3123445" cy="579422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94E629F0-E504-4072-B9F7-3459E2AF08CA}"/>
              </a:ext>
            </a:extLst>
          </p:cNvPr>
          <p:cNvCxnSpPr/>
          <p:nvPr/>
        </p:nvCxnSpPr>
        <p:spPr>
          <a:xfrm flipV="1">
            <a:off x="8032984" y="816276"/>
            <a:ext cx="2154724" cy="7514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4C39F3D0-1F3C-45E1-80F6-3E2DE61995FC}"/>
              </a:ext>
            </a:extLst>
          </p:cNvPr>
          <p:cNvSpPr txBox="1"/>
          <p:nvPr/>
        </p:nvSpPr>
        <p:spPr>
          <a:xfrm>
            <a:off x="1588655" y="30948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chip6 14 100x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0437C11-8BC8-495B-8419-DBAAB76C7CB6}"/>
              </a:ext>
            </a:extLst>
          </p:cNvPr>
          <p:cNvSpPr txBox="1"/>
          <p:nvPr/>
        </p:nvSpPr>
        <p:spPr>
          <a:xfrm>
            <a:off x="7867461" y="988292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150°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5601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26450</TotalTime>
  <Words>549</Words>
  <Application>Microsoft Office PowerPoint</Application>
  <PresentationFormat>宽屏</PresentationFormat>
  <Paragraphs>94</Paragraphs>
  <Slides>17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SourceSansPro</vt:lpstr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orchard _</dc:creator>
  <cp:lastModifiedBy>orchard _</cp:lastModifiedBy>
  <cp:revision>791</cp:revision>
  <dcterms:created xsi:type="dcterms:W3CDTF">2024-03-20T05:48:02Z</dcterms:created>
  <dcterms:modified xsi:type="dcterms:W3CDTF">2024-08-23T09:38:50Z</dcterms:modified>
</cp:coreProperties>
</file>

<file path=docProps/thumbnail.jpeg>
</file>